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5"/>
  </p:notesMasterIdLst>
  <p:handoutMasterIdLst>
    <p:handoutMasterId r:id="rId16"/>
  </p:handoutMasterIdLst>
  <p:sldIdLst>
    <p:sldId id="476" r:id="rId5"/>
    <p:sldId id="470" r:id="rId6"/>
    <p:sldId id="537" r:id="rId7"/>
    <p:sldId id="534" r:id="rId8"/>
    <p:sldId id="539" r:id="rId9"/>
    <p:sldId id="540" r:id="rId10"/>
    <p:sldId id="541" r:id="rId11"/>
    <p:sldId id="542" r:id="rId12"/>
    <p:sldId id="543" r:id="rId13"/>
    <p:sldId id="468" r:id="rId1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4F3F1"/>
    <a:srgbClr val="DF2320"/>
    <a:srgbClr val="78A2C7"/>
    <a:srgbClr val="666666"/>
    <a:srgbClr val="464547"/>
    <a:srgbClr val="B22746"/>
    <a:srgbClr val="A3C644"/>
    <a:srgbClr val="E6E6E6"/>
    <a:srgbClr val="CCCCCC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7" autoAdjust="0"/>
    <p:restoredTop sz="86726" autoAdjust="0"/>
  </p:normalViewPr>
  <p:slideViewPr>
    <p:cSldViewPr snapToGrid="0">
      <p:cViewPr varScale="1">
        <p:scale>
          <a:sx n="116" d="100"/>
          <a:sy n="116" d="100"/>
        </p:scale>
        <p:origin x="768" y="77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6/6/2017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6/6/2017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74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11" r:id="rId4"/>
    <p:sldLayoutId id="2147483749" r:id="rId5"/>
    <p:sldLayoutId id="2147483751" r:id="rId6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mailto:siarhei_beliakou@epa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documentation/3.2/manual/web_monitoring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zabbix.com/documentation/3.2/manual/web_monitoring/exampl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791"/>
          <a:stretch/>
        </p:blipFill>
        <p:spPr>
          <a:xfrm>
            <a:off x="0" y="0"/>
            <a:ext cx="9144000" cy="48602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399" y="3569474"/>
            <a:ext cx="6488113" cy="56169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tx1"/>
            </a:outerShdw>
            <a:softEdge rad="215900"/>
          </a:effectLst>
        </p:spPr>
        <p:txBody>
          <a:bodyPr/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Author: Siarhei Beliakou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 email: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  <a:hlinkClick r:id="rId4"/>
              </a:rPr>
              <a:t>siarhei_beliakou@epam.com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4355802"/>
            <a:ext cx="3649662" cy="27979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Trebuchet MS"/>
                <a:cs typeface="Trebuchet MS"/>
              </a:rPr>
              <a:t>2017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60399" y="431677"/>
            <a:ext cx="7891652" cy="53340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88900" dist="101600" dir="5400000" algn="ctr" rotWithShape="0">
                    <a:schemeClr val="tx1"/>
                  </a:outerShdw>
                </a:effectLst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MTN.NIX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88900" dist="101600" dir="5400000" algn="ctr" rotWithShape="0">
                  <a:schemeClr val="tx1"/>
                </a:outerShdw>
              </a:effectLst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353864"/>
            <a:ext cx="8144622" cy="1989775"/>
          </a:xfrm>
        </p:spPr>
        <p:txBody>
          <a:bodyPr/>
          <a:lstStyle/>
          <a:p>
            <a:pPr algn="ctr"/>
            <a:r>
              <a:rPr lang="en-US" sz="5400" b="1" dirty="0" err="1" smtClean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Zabbix</a:t>
            </a:r>
            <a:r>
              <a:rPr lang="en-US" sz="3200" b="1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 </a:t>
            </a:r>
          </a:p>
          <a:p>
            <a:pPr algn="ctr"/>
            <a:r>
              <a:rPr lang="en-US" sz="5400" b="1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Monitoring System</a:t>
            </a:r>
            <a:endParaRPr lang="ru-RU" sz="5400" b="1" dirty="0">
              <a:effectLst>
                <a:outerShdw blurRad="50800" dist="50800" dir="5400000" algn="ctr" rotWithShape="0">
                  <a:schemeClr val="tx1"/>
                </a:outerShdw>
              </a:effectLst>
              <a:latin typeface="+mj-lt"/>
            </a:endParaRPr>
          </a:p>
          <a:p>
            <a:pPr algn="ctr"/>
            <a:r>
              <a:rPr lang="en-US" sz="2400" b="1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(v3.2)</a:t>
            </a:r>
          </a:p>
          <a:p>
            <a:pPr algn="r"/>
            <a:r>
              <a:rPr lang="en-US" sz="2400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</a:rPr>
              <a:t>WEB</a:t>
            </a:r>
            <a:endParaRPr lang="en-US" sz="2400" dirty="0">
              <a:effectLst>
                <a:outerShdw blurRad="50800" dist="50800" dir="5400000" algn="ctr" rotWithShape="0">
                  <a:schemeClr val="tx1"/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9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0631"/>
          <a:stretch/>
        </p:blipFill>
        <p:spPr>
          <a:xfrm>
            <a:off x="1911878" y="1363051"/>
            <a:ext cx="5388687" cy="285061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60399" y="4355802"/>
            <a:ext cx="3649662" cy="27979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2017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60399" y="322347"/>
            <a:ext cx="7891652" cy="761019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400" smtClean="0">
                <a:solidFill>
                  <a:schemeClr val="tx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rPr>
              <a:t>MTN.NIX</a:t>
            </a:r>
            <a:endParaRPr lang="en-US" sz="4400" dirty="0">
              <a:solidFill>
                <a:schemeClr val="tx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7880" y="3844334"/>
            <a:ext cx="18389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800" dirty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Siarhei Beliakou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47912" y="1145542"/>
            <a:ext cx="591662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Thanks for Your Attention!</a:t>
            </a:r>
          </a:p>
          <a:p>
            <a:pPr algn="ctr"/>
            <a:r>
              <a:rPr lang="en-US" sz="44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Questions?</a:t>
            </a:r>
            <a:endParaRPr lang="en-US" sz="4400" b="1" dirty="0"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0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logo_cover_4.png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27880" y="963063"/>
            <a:ext cx="821503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84"/>
              </a:spcBef>
            </a:pPr>
            <a:r>
              <a:rPr lang="en-US" sz="2000" b="1" dirty="0" smtClean="0">
                <a:ea typeface="Tahoma" pitchFamily="34" charset="0"/>
              </a:rPr>
              <a:t>Agenda</a:t>
            </a:r>
            <a:endParaRPr lang="en-US" sz="2000" b="1" dirty="0">
              <a:ea typeface="Tahoma" pitchFamily="34" charset="0"/>
            </a:endParaRPr>
          </a:p>
          <a:p>
            <a:pPr marL="628650" lvl="1" indent="-285750">
              <a:buFont typeface="Wingdings" charset="2"/>
              <a:buChar char="Ø"/>
            </a:pPr>
            <a:r>
              <a:rPr lang="en-US" sz="1600" b="1" dirty="0" smtClean="0">
                <a:ea typeface="Tahoma" pitchFamily="34" charset="0"/>
              </a:rPr>
              <a:t>Web monitoring</a:t>
            </a:r>
          </a:p>
          <a:p>
            <a:pPr marL="971550" lvl="2" indent="-285750">
              <a:buFont typeface="Arial" charset="0"/>
              <a:buChar char="•"/>
            </a:pPr>
            <a:r>
              <a:rPr lang="en-US" dirty="0" smtClean="0"/>
              <a:t>Scenarios</a:t>
            </a:r>
            <a:endParaRPr lang="en-US" dirty="0"/>
          </a:p>
          <a:p>
            <a:pPr marL="971550" lvl="2" indent="-285750">
              <a:buFont typeface="Arial" charset="0"/>
              <a:buChar char="•"/>
            </a:pPr>
            <a:r>
              <a:rPr lang="en-US" sz="1600" dirty="0" smtClean="0">
                <a:ea typeface="Tahoma" pitchFamily="34" charset="0"/>
              </a:rPr>
              <a:t>Configuration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637" y="446055"/>
            <a:ext cx="1923895" cy="5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7252113" cy="647100"/>
          </a:xfrm>
          <a:solidFill>
            <a:srgbClr val="C00000"/>
          </a:solidFill>
        </p:spPr>
        <p:txBody>
          <a:bodyPr/>
          <a:lstStyle/>
          <a:p>
            <a:r>
              <a:rPr lang="en-US" dirty="0"/>
              <a:t>web monitoring with </a:t>
            </a:r>
            <a:r>
              <a:rPr lang="en-US" dirty="0" err="1" smtClean="0"/>
              <a:t>Zabbix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5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Create scenario</a:t>
            </a:r>
            <a:endParaRPr lang="en-US" cap="all" dirty="0"/>
          </a:p>
        </p:txBody>
      </p:sp>
      <p:sp>
        <p:nvSpPr>
          <p:cNvPr id="3" name="TextBox 2"/>
          <p:cNvSpPr txBox="1"/>
          <p:nvPr/>
        </p:nvSpPr>
        <p:spPr>
          <a:xfrm>
            <a:off x="746539" y="699516"/>
            <a:ext cx="5265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Configuration </a:t>
            </a:r>
            <a:r>
              <a:rPr lang="en-US" i="1" dirty="0"/>
              <a:t>→ Hosts</a:t>
            </a:r>
            <a:r>
              <a:rPr lang="en-US" dirty="0"/>
              <a:t> (or </a:t>
            </a:r>
            <a:r>
              <a:rPr lang="en-US" i="1" dirty="0"/>
              <a:t>Templates</a:t>
            </a:r>
            <a:r>
              <a:rPr lang="en-US" dirty="0" smtClean="0"/>
              <a:t>), </a:t>
            </a:r>
            <a:r>
              <a:rPr lang="en-US" i="1" dirty="0" smtClean="0"/>
              <a:t>Web, “</a:t>
            </a:r>
            <a:r>
              <a:rPr lang="en-US" i="1" dirty="0"/>
              <a:t>Create scenario</a:t>
            </a:r>
            <a:r>
              <a:rPr lang="en-US" i="1" dirty="0" smtClean="0"/>
              <a:t>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9275"/>
          <a:stretch/>
        </p:blipFill>
        <p:spPr>
          <a:xfrm>
            <a:off x="1287822" y="1007293"/>
            <a:ext cx="6196711" cy="3331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539" y="4338377"/>
            <a:ext cx="6712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https://www.zabbix.com/documentation/3.2/manual/web_monitoring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www.zabbix.com/documentation/3.2/manual/web_monitoring/example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Fill steps</a:t>
            </a:r>
            <a:endParaRPr lang="en-US" cap="al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21630" b="4947"/>
          <a:stretch/>
        </p:blipFill>
        <p:spPr>
          <a:xfrm>
            <a:off x="337930" y="774693"/>
            <a:ext cx="7166113" cy="2207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7005"/>
          <a:stretch/>
        </p:blipFill>
        <p:spPr>
          <a:xfrm>
            <a:off x="4645719" y="2047462"/>
            <a:ext cx="4318997" cy="2643809"/>
          </a:xfrm>
          <a:prstGeom prst="rect">
            <a:avLst/>
          </a:prstGeom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7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Configure authentication</a:t>
            </a:r>
            <a:endParaRPr lang="en-US" cap="al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99767"/>
            <a:ext cx="72644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Check results</a:t>
            </a:r>
            <a:endParaRPr lang="en-US" cap="al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38373"/>
            <a:ext cx="8001000" cy="390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2840201" cy="647100"/>
          </a:xfrm>
          <a:solidFill>
            <a:srgbClr val="C00000"/>
          </a:solidFill>
        </p:spPr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homework</a:t>
            </a:r>
            <a:endParaRPr lang="en-US" cap="all" dirty="0"/>
          </a:p>
        </p:txBody>
      </p:sp>
      <p:sp>
        <p:nvSpPr>
          <p:cNvPr id="7" name="TextBox 6"/>
          <p:cNvSpPr txBox="1"/>
          <p:nvPr/>
        </p:nvSpPr>
        <p:spPr>
          <a:xfrm>
            <a:off x="635000" y="699516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 smtClean="0"/>
              <a:t>Testing Infrastructure:</a:t>
            </a:r>
          </a:p>
          <a:p>
            <a:pPr algn="just"/>
            <a:r>
              <a:rPr lang="en-US" sz="1200" dirty="0" err="1" smtClean="0"/>
              <a:t>Vagrantfile</a:t>
            </a:r>
            <a:r>
              <a:rPr lang="en-US" sz="1200" dirty="0"/>
              <a:t> </a:t>
            </a:r>
            <a:r>
              <a:rPr lang="en-US" sz="1200" dirty="0" smtClean="0"/>
              <a:t>to spin up 2 VMs (</a:t>
            </a:r>
            <a:r>
              <a:rPr lang="en-US" sz="1200" dirty="0" err="1" smtClean="0"/>
              <a:t>virtualbox</a:t>
            </a:r>
            <a:r>
              <a:rPr lang="en-US" sz="1200" dirty="0" smtClean="0"/>
              <a:t>):</a:t>
            </a:r>
          </a:p>
          <a:p>
            <a:pPr marL="285750" indent="-285750" algn="just">
              <a:buFontTx/>
              <a:buChar char="-"/>
            </a:pPr>
            <a:r>
              <a:rPr lang="en-US" sz="1200" dirty="0" err="1" smtClean="0"/>
              <a:t>zabbix</a:t>
            </a:r>
            <a:r>
              <a:rPr lang="en-US" sz="1200" dirty="0" smtClean="0"/>
              <a:t> server, provisioned by Vagrant </a:t>
            </a:r>
            <a:r>
              <a:rPr lang="en-US" sz="1200" dirty="0" err="1" smtClean="0"/>
              <a:t>provisioner</a:t>
            </a:r>
            <a:endParaRPr lang="en-US" sz="1200" dirty="0" smtClean="0"/>
          </a:p>
          <a:p>
            <a:pPr marL="285750" indent="-285750" algn="just">
              <a:buFontTx/>
              <a:buChar char="-"/>
            </a:pPr>
            <a:r>
              <a:rPr lang="en-US" sz="1200" dirty="0" err="1" smtClean="0"/>
              <a:t>Zabbix</a:t>
            </a:r>
            <a:r>
              <a:rPr lang="en-US" sz="1200" dirty="0" smtClean="0"/>
              <a:t> agents on both VMs, </a:t>
            </a:r>
            <a:r>
              <a:rPr lang="en-US" sz="1200" dirty="0"/>
              <a:t>provisioned by Vagrant </a:t>
            </a:r>
            <a:r>
              <a:rPr lang="en-US" sz="1200" dirty="0" err="1" smtClean="0"/>
              <a:t>provisioner</a:t>
            </a:r>
            <a:endParaRPr lang="en-US" sz="1200" dirty="0" smtClean="0"/>
          </a:p>
          <a:p>
            <a:pPr marL="285750" indent="-285750" algn="just">
              <a:buFontTx/>
              <a:buChar char="-"/>
            </a:pPr>
            <a:r>
              <a:rPr lang="en-US" sz="1200" dirty="0" smtClean="0"/>
              <a:t>Install Tomcat 7 on 2</a:t>
            </a:r>
            <a:r>
              <a:rPr lang="en-US" sz="1200" baseline="30000" dirty="0" smtClean="0"/>
              <a:t>nd</a:t>
            </a:r>
            <a:r>
              <a:rPr lang="en-US" sz="1200" dirty="0" smtClean="0"/>
              <a:t> VM, deploy any “hello world” application</a:t>
            </a:r>
            <a:endParaRPr lang="en-US" sz="1200" dirty="0"/>
          </a:p>
          <a:p>
            <a:pPr marL="285750" indent="-285750" algn="just">
              <a:buFontTx/>
              <a:buChar char="-"/>
            </a:pPr>
            <a:endParaRPr lang="en-US" sz="1200" dirty="0" smtClean="0"/>
          </a:p>
          <a:p>
            <a:pPr algn="just"/>
            <a:r>
              <a:rPr lang="en-US" sz="1200" b="1" dirty="0" smtClean="0"/>
              <a:t>Tasks: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 smtClean="0"/>
              <a:t>Configure WEB check:</a:t>
            </a:r>
          </a:p>
          <a:p>
            <a:pPr marL="571500" lvl="1" indent="-228600" algn="just">
              <a:buFont typeface="Arial" charset="0"/>
              <a:buChar char="•"/>
            </a:pPr>
            <a:r>
              <a:rPr lang="en-US" sz="1200" dirty="0" smtClean="0"/>
              <a:t>Scenario to test Tomcat availability as well as Application heath</a:t>
            </a:r>
            <a:endParaRPr lang="en-US" sz="12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 smtClean="0"/>
              <a:t>Configure Triggers to alert once WEB resources become unavailable</a:t>
            </a:r>
          </a:p>
          <a:p>
            <a:pPr algn="just"/>
            <a:endParaRPr lang="en-US" sz="1200" dirty="0" smtClean="0"/>
          </a:p>
          <a:p>
            <a:pPr algn="just"/>
            <a:r>
              <a:rPr lang="en-US" sz="1200" dirty="0" smtClean="0"/>
              <a:t>For both VMs use </a:t>
            </a:r>
            <a:r>
              <a:rPr lang="en-US" sz="1200" dirty="0"/>
              <a:t>vagrant box “sbeliakou/centos-7.3-x86_64-minimal</a:t>
            </a:r>
            <a:r>
              <a:rPr lang="en-US" sz="12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863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PAM_PPT_Template_Wide_20151203" id="{DACD275C-B970-A049-A2FC-58248E421B43}" vid="{047704FC-B0D0-3046-9F21-5AB63A02F9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EPAM_PPT_Template_Wide_20151203</Template>
  <TotalTime>5745</TotalTime>
  <Words>134</Words>
  <Application>Microsoft Office PowerPoint</Application>
  <PresentationFormat>On-screen Show (16:9)</PresentationFormat>
  <Paragraphs>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Lucida Grande</vt:lpstr>
      <vt:lpstr>Tahoma</vt:lpstr>
      <vt:lpstr>Trebuchet MS</vt:lpstr>
      <vt:lpstr>Wingdings</vt:lpstr>
      <vt:lpstr>Cover Slides</vt:lpstr>
      <vt:lpstr>PowerPoint Presentation</vt:lpstr>
      <vt:lpstr>PowerPoint Presentation</vt:lpstr>
      <vt:lpstr>web monitoring with Zabbix</vt:lpstr>
      <vt:lpstr>PowerPoint Presentation</vt:lpstr>
      <vt:lpstr>PowerPoint Presentation</vt:lpstr>
      <vt:lpstr>PowerPoint Presentation</vt:lpstr>
      <vt:lpstr>PowerPoint Presentation</vt:lpstr>
      <vt:lpstr>Homework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Siarhei Beliakou</dc:creator>
  <cp:lastModifiedBy>Iryna Tsikhan</cp:lastModifiedBy>
  <cp:revision>240</cp:revision>
  <cp:lastPrinted>2014-07-09T13:30:36Z</cp:lastPrinted>
  <dcterms:created xsi:type="dcterms:W3CDTF">2017-04-09T20:40:46Z</dcterms:created>
  <dcterms:modified xsi:type="dcterms:W3CDTF">2017-06-06T09:42:14Z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